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71"/>
    <a:srgbClr val="FFDF97"/>
    <a:srgbClr val="FFC000"/>
    <a:srgbClr val="FFFBE2"/>
    <a:srgbClr val="FFFBF8"/>
    <a:srgbClr val="513609"/>
    <a:srgbClr val="61A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947"/>
    <p:restoredTop sz="94700"/>
  </p:normalViewPr>
  <p:slideViewPr>
    <p:cSldViewPr snapToGrid="0" snapToObjects="1" showGuides="1">
      <p:cViewPr varScale="1">
        <p:scale>
          <a:sx n="48" d="100"/>
          <a:sy n="48" d="100"/>
        </p:scale>
        <p:origin x="2790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56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06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79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2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05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82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5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8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80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D96-8CCD-934D-9D75-30B5DD31B7D1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7EE1-AB64-4745-8567-5C2487864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04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3328"/>
            <a:ext cx="6851929" cy="1216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BB216B78-4B9A-234C-B107-9D99DA94D81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-346417" y="1222897"/>
            <a:ext cx="7536770" cy="5028439"/>
          </a:xfrm>
          <a:prstGeom prst="rect">
            <a:avLst/>
          </a:prstGeom>
        </p:spPr>
      </p:pic>
      <p:pic>
        <p:nvPicPr>
          <p:cNvPr id="1026" name="Picture 2" descr="県立ハローワークロゴマーク">
            <a:extLst>
              <a:ext uri="{FF2B5EF4-FFF2-40B4-BE49-F238E27FC236}">
                <a16:creationId xmlns:a16="http://schemas.microsoft.com/office/drawing/2014/main" id="{DD316D50-5AC6-E24E-87B2-D62956C18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" t="10668" r="3376" b="11547"/>
          <a:stretch/>
        </p:blipFill>
        <p:spPr bwMode="auto">
          <a:xfrm>
            <a:off x="185804" y="-3328"/>
            <a:ext cx="2161481" cy="1226225"/>
          </a:xfrm>
          <a:prstGeom prst="rect">
            <a:avLst/>
          </a:prstGeom>
          <a:solidFill>
            <a:srgbClr val="FFFBE2"/>
          </a:solidFill>
        </p:spPr>
      </p:pic>
      <p:sp>
        <p:nvSpPr>
          <p:cNvPr id="5" name="乗算記号 4">
            <a:extLst>
              <a:ext uri="{FF2B5EF4-FFF2-40B4-BE49-F238E27FC236}">
                <a16:creationId xmlns:a16="http://schemas.microsoft.com/office/drawing/2014/main" id="{201618B8-C623-4B4F-93DC-D872E8F6516D}"/>
              </a:ext>
            </a:extLst>
          </p:cNvPr>
          <p:cNvSpPr/>
          <p:nvPr/>
        </p:nvSpPr>
        <p:spPr>
          <a:xfrm>
            <a:off x="2305018" y="244967"/>
            <a:ext cx="790158" cy="817110"/>
          </a:xfrm>
          <a:prstGeom prst="mathMultiply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土曜開所日一覧">
            <a:extLst>
              <a:ext uri="{FF2B5EF4-FFF2-40B4-BE49-F238E27FC236}">
                <a16:creationId xmlns:a16="http://schemas.microsoft.com/office/drawing/2014/main" id="{7BF93A59-E35F-7D43-A0B2-51F85572A3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14" t="88279" r="13333" b="2063"/>
          <a:stretch/>
        </p:blipFill>
        <p:spPr bwMode="auto">
          <a:xfrm>
            <a:off x="3152329" y="36448"/>
            <a:ext cx="3699600" cy="113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8CE10B-48BC-FA49-AF2B-81FD1B25D9E8}"/>
              </a:ext>
            </a:extLst>
          </p:cNvPr>
          <p:cNvSpPr txBox="1"/>
          <p:nvPr/>
        </p:nvSpPr>
        <p:spPr>
          <a:xfrm>
            <a:off x="974825" y="1701894"/>
            <a:ext cx="4894289" cy="1400383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lvl="0" algn="ctr">
              <a:lnSpc>
                <a:spcPts val="3600"/>
              </a:lnSpc>
            </a:pP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令和</a:t>
            </a:r>
            <a:r>
              <a:rPr kumimoji="1" lang="ja-JP" altLang="en-US" sz="20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３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年</a:t>
            </a:r>
            <a:r>
              <a:rPr kumimoji="1" lang="en-US" altLang="ja-JP" sz="20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11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月の</a:t>
            </a:r>
            <a:r>
              <a:rPr kumimoji="1" lang="ja-JP" altLang="en-US" sz="20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出張相談日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は</a:t>
            </a:r>
            <a:endParaRPr kumimoji="1" lang="en-US" altLang="ja-JP" sz="2400" b="1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>
              <a:lnSpc>
                <a:spcPts val="3600"/>
              </a:lnSpc>
            </a:pPr>
            <a:r>
              <a:rPr kumimoji="1" lang="en-US" altLang="ja-JP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4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日（木）・</a:t>
            </a:r>
            <a:r>
              <a:rPr kumimoji="1" lang="en-US" altLang="ja-JP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15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日（月）・</a:t>
            </a:r>
            <a:r>
              <a:rPr kumimoji="1" lang="en-US" altLang="ja-JP" sz="2400" b="1">
                <a:latin typeface="BIZ UDPGothic" panose="020B0400000000000000" pitchFamily="34" charset="-128"/>
                <a:ea typeface="BIZ UDPGothic" panose="020B0400000000000000" pitchFamily="34" charset="-128"/>
              </a:rPr>
              <a:t>25</a:t>
            </a:r>
            <a:r>
              <a:rPr kumimoji="1" lang="ja-JP" altLang="en-US" sz="2400" b="1">
                <a:latin typeface="BIZ UDPGothic" panose="020B0400000000000000" pitchFamily="34" charset="-128"/>
                <a:ea typeface="BIZ UDPGothic" panose="020B0400000000000000" pitchFamily="34" charset="-128"/>
              </a:rPr>
              <a:t>日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（木）　</a:t>
            </a:r>
            <a:r>
              <a:rPr kumimoji="1"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です</a:t>
            </a:r>
            <a:endParaRPr kumimoji="1"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>
              <a:lnSpc>
                <a:spcPts val="3000"/>
              </a:lnSpc>
            </a:pPr>
            <a:r>
              <a:rPr kumimoji="1" lang="en-US" altLang="ja-JP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※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時間はいずれの日も</a:t>
            </a:r>
            <a:r>
              <a:rPr kumimoji="1" lang="en-US" altLang="ja-JP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15:00</a:t>
            </a:r>
            <a:r>
              <a:rPr kumimoji="1" lang="ja-JP" altLang="en-US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～</a:t>
            </a:r>
            <a:r>
              <a:rPr kumimoji="1" lang="en-US" altLang="ja-JP" sz="24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17:30</a:t>
            </a:r>
            <a:endParaRPr kumimoji="1" lang="ja-JP" altLang="en-US" sz="2400" b="1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F8CC84-FE47-1A4E-9292-ABA466DE99BB}"/>
              </a:ext>
            </a:extLst>
          </p:cNvPr>
          <p:cNvSpPr/>
          <p:nvPr/>
        </p:nvSpPr>
        <p:spPr>
          <a:xfrm>
            <a:off x="9903" y="8545688"/>
            <a:ext cx="3419097" cy="1360312"/>
          </a:xfrm>
          <a:prstGeom prst="rect">
            <a:avLst/>
          </a:prstGeom>
          <a:solidFill>
            <a:srgbClr val="61A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200" b="1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鳥取県立鳥取ハローワーク</a:t>
            </a:r>
          </a:p>
          <a:p>
            <a:pPr marL="158750"/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所在地：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 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鳥取市東品治町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111-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１　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JR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鳥取駅構内</a:t>
            </a:r>
          </a:p>
          <a:p>
            <a:pPr marL="158750"/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開所日：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 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月～土曜日</a:t>
            </a:r>
            <a:r>
              <a:rPr kumimoji="1" lang="ja-JP" altLang="en-US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　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午前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10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時～午後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6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時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15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分</a:t>
            </a:r>
            <a:endParaRPr kumimoji="1" lang="en-US" altLang="ja-JP" sz="1000" dirty="0">
              <a:solidFill>
                <a:schemeClr val="bg1"/>
              </a:solidFill>
              <a:latin typeface="BIZ UDPMincho Medium" panose="02020500000000000000" pitchFamily="18" charset="-128"/>
              <a:ea typeface="BIZ UDPMincho Medium" panose="02020500000000000000" pitchFamily="18" charset="-128"/>
            </a:endParaRPr>
          </a:p>
          <a:p>
            <a:pPr marL="158750"/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電話：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0857-51-0501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／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FAX </a:t>
            </a:r>
            <a:r>
              <a:rPr kumimoji="1" lang="ja-JP" altLang="en-US" sz="100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：</a:t>
            </a:r>
            <a:r>
              <a:rPr kumimoji="1" lang="en-US" altLang="ja-JP" sz="10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0857-51-0502</a:t>
            </a:r>
          </a:p>
          <a:p>
            <a:pPr marL="666750"/>
            <a:r>
              <a:rPr kumimoji="1" lang="en-US" altLang="ja-JP" sz="9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https://</a:t>
            </a:r>
            <a:r>
              <a:rPr kumimoji="1" lang="en-US" altLang="ja-JP" sz="900" dirty="0" err="1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www.pref.tottori.lg.jp</a:t>
            </a:r>
            <a:r>
              <a:rPr kumimoji="1" lang="en-US" altLang="ja-JP" sz="9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/</a:t>
            </a:r>
            <a:r>
              <a:rPr kumimoji="1" lang="en-US" altLang="ja-JP" sz="900" dirty="0" err="1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hellowork</a:t>
            </a:r>
            <a:r>
              <a:rPr kumimoji="1" lang="en-US" altLang="ja-JP" sz="900" dirty="0">
                <a:solidFill>
                  <a:schemeClr val="bg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/</a:t>
            </a:r>
            <a:endParaRPr kumimoji="1" lang="ja-JP" altLang="en-US" sz="900">
              <a:solidFill>
                <a:schemeClr val="bg1"/>
              </a:solidFill>
              <a:latin typeface="BIZ UDPMincho Medium" panose="02020500000000000000" pitchFamily="18" charset="-128"/>
              <a:ea typeface="BIZ UDPMincho Medium" panose="02020500000000000000" pitchFamily="18" charset="-128"/>
            </a:endParaRPr>
          </a:p>
          <a:p>
            <a:pPr algn="ctr"/>
            <a:endParaRPr kumimoji="1" lang="ja-JP" altLang="en-US" sz="1200">
              <a:solidFill>
                <a:schemeClr val="bg1"/>
              </a:solidFill>
              <a:latin typeface="BIZ UDPMincho Medium" panose="02020500000000000000" pitchFamily="18" charset="-128"/>
              <a:ea typeface="BIZ UDPMincho Medium" panose="020205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F6AF6C-46F7-704B-88D5-6792BA2BE976}"/>
              </a:ext>
            </a:extLst>
          </p:cNvPr>
          <p:cNvSpPr/>
          <p:nvPr/>
        </p:nvSpPr>
        <p:spPr>
          <a:xfrm>
            <a:off x="3421970" y="8545688"/>
            <a:ext cx="3419097" cy="13603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みなくる鳥取（鳥取県中小企業労働相談所）</a:t>
            </a:r>
          </a:p>
          <a:p>
            <a:pPr marL="152400"/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所在地：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鳥取市天神町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30-5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　鳥取県労働会館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2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階</a:t>
            </a:r>
            <a:endParaRPr kumimoji="1" lang="en-US" altLang="ja-JP" sz="1000" dirty="0">
              <a:solidFill>
                <a:schemeClr val="tx1"/>
              </a:solidFill>
              <a:latin typeface="BIZ UDPMincho Medium" panose="02020500000000000000" pitchFamily="18" charset="-128"/>
              <a:ea typeface="BIZ UDPMincho Medium" panose="02020500000000000000" pitchFamily="18" charset="-128"/>
            </a:endParaRPr>
          </a:p>
          <a:p>
            <a:pPr marL="152400"/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開所日：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月～金曜日　午前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9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時～午後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5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時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30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分</a:t>
            </a:r>
            <a:endParaRPr kumimoji="1" lang="en-US" altLang="ja-JP" sz="1000" dirty="0">
              <a:solidFill>
                <a:schemeClr val="tx1"/>
              </a:solidFill>
              <a:latin typeface="BIZ UDPMincho Medium" panose="02020500000000000000" pitchFamily="18" charset="-128"/>
              <a:ea typeface="BIZ UDPMincho Medium" panose="02020500000000000000" pitchFamily="18" charset="-128"/>
            </a:endParaRPr>
          </a:p>
          <a:p>
            <a:pPr marL="85725" indent="66675"/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　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奇数月第１土曜日も開所＜次回は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11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月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7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日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(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土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)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＞</a:t>
            </a:r>
          </a:p>
          <a:p>
            <a:pPr marL="152400"/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フリーダイヤル：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0120-451-783</a:t>
            </a:r>
          </a:p>
          <a:p>
            <a:pPr marL="152400"/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電話：　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0857-25-3000</a:t>
            </a:r>
          </a:p>
          <a:p>
            <a:pPr marL="152400"/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FAX </a:t>
            </a:r>
            <a:r>
              <a:rPr kumimoji="1" lang="ja-JP" altLang="en-US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：</a:t>
            </a:r>
            <a:r>
              <a:rPr kumimoji="1" lang="en-US" altLang="ja-JP" sz="10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0857-25-3001</a:t>
            </a:r>
          </a:p>
          <a:p>
            <a:pPr marL="152400"/>
            <a:r>
              <a:rPr kumimoji="1" lang="en-US" altLang="ja-JP" sz="9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https://</a:t>
            </a:r>
            <a:r>
              <a:rPr kumimoji="1" lang="en-US" altLang="ja-JP" sz="900" dirty="0" err="1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www.pref.tottori.lg.jp</a:t>
            </a:r>
            <a:r>
              <a:rPr kumimoji="1" lang="en-US" altLang="ja-JP" sz="9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/</a:t>
            </a:r>
            <a:r>
              <a:rPr kumimoji="1" lang="en-US" altLang="ja-JP" sz="900" dirty="0" err="1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minakuru</a:t>
            </a:r>
            <a:r>
              <a:rPr kumimoji="1" lang="en-US" altLang="ja-JP" sz="900" dirty="0">
                <a:solidFill>
                  <a:schemeClr val="tx1"/>
                </a:solidFill>
                <a:latin typeface="BIZ UDPMincho Medium" panose="02020500000000000000" pitchFamily="18" charset="-128"/>
                <a:ea typeface="BIZ UDPMincho Medium" panose="02020500000000000000" pitchFamily="18" charset="-128"/>
              </a:rPr>
              <a:t>/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CFB0A7-7932-C642-BD11-157F17A4F243}"/>
              </a:ext>
            </a:extLst>
          </p:cNvPr>
          <p:cNvSpPr txBox="1"/>
          <p:nvPr/>
        </p:nvSpPr>
        <p:spPr>
          <a:xfrm>
            <a:off x="185804" y="1188889"/>
            <a:ext cx="6486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「みなくる鳥取」の労働・雇用相談員が県立鳥取ハローワーク</a:t>
            </a:r>
            <a:r>
              <a:rPr kumimoji="1" lang="ja-JP" altLang="en-US" sz="105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（</a:t>
            </a:r>
            <a:r>
              <a:rPr kumimoji="1" lang="en-US" altLang="ja-JP" sz="105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JR</a:t>
            </a:r>
            <a:r>
              <a:rPr kumimoji="1" lang="ja-JP" altLang="en-US" sz="105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鳥取駅構内）</a:t>
            </a:r>
            <a:r>
              <a:rPr kumimoji="1" lang="ja-JP" altLang="en-US" sz="14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に出張し、皆さまの労働・雇用に関するご相談に対応します！</a:t>
            </a:r>
            <a:endParaRPr kumimoji="1" lang="ja-JP" altLang="en-US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C2DFCF-1FC8-2C4D-9E49-12BAD466BD85}"/>
              </a:ext>
            </a:extLst>
          </p:cNvPr>
          <p:cNvSpPr/>
          <p:nvPr/>
        </p:nvSpPr>
        <p:spPr>
          <a:xfrm>
            <a:off x="-1374" y="4571998"/>
            <a:ext cx="6859374" cy="387391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61000">
                <a:srgbClr val="FFD37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36000" tIns="36000" rIns="36000" bIns="36000">
            <a:noAutofit/>
          </a:bodyPr>
          <a:lstStyle/>
          <a:p>
            <a:r>
              <a:rPr lang="ja-JP" altLang="en-US" sz="16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みなくる（鳥取県中小企業労働相談所）とは？</a:t>
            </a:r>
            <a:endParaRPr lang="en-US" altLang="ja-JP" sz="11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190500">
              <a:tabLst>
                <a:tab pos="6223000" algn="l"/>
              </a:tabLst>
            </a:pPr>
            <a:r>
              <a:rPr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職場での疑問や困りごとについて、解決に向けたアドバイスや各種情報提供を行います。</a:t>
            </a:r>
            <a:endParaRPr lang="en-US" altLang="ja-JP" sz="1200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marL="190500">
              <a:tabLst>
                <a:tab pos="6223000" algn="l"/>
              </a:tabLst>
            </a:pPr>
            <a:r>
              <a:rPr lang="ja-JP" altLang="en-US" sz="1200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必要に応じて関係機関を紹介します。（経営者・労働者、双方からの相談に対応）</a:t>
            </a:r>
          </a:p>
        </p:txBody>
      </p:sp>
      <p:sp>
        <p:nvSpPr>
          <p:cNvPr id="12" name="角丸四角形吹き出し 11">
            <a:extLst>
              <a:ext uri="{FF2B5EF4-FFF2-40B4-BE49-F238E27FC236}">
                <a16:creationId xmlns:a16="http://schemas.microsoft.com/office/drawing/2014/main" id="{F6405B0A-E38E-8345-8509-61D95EF91321}"/>
              </a:ext>
            </a:extLst>
          </p:cNvPr>
          <p:cNvSpPr/>
          <p:nvPr/>
        </p:nvSpPr>
        <p:spPr>
          <a:xfrm>
            <a:off x="251295" y="5358202"/>
            <a:ext cx="1641791" cy="880533"/>
          </a:xfrm>
          <a:prstGeom prst="wedgeRoundRectCallout">
            <a:avLst>
              <a:gd name="adj1" fmla="val 42804"/>
              <a:gd name="adj2" fmla="val 59615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給料が払ってもらえない</a:t>
            </a:r>
          </a:p>
        </p:txBody>
      </p:sp>
      <p:sp>
        <p:nvSpPr>
          <p:cNvPr id="21" name="角丸四角形吹き出し 20">
            <a:extLst>
              <a:ext uri="{FF2B5EF4-FFF2-40B4-BE49-F238E27FC236}">
                <a16:creationId xmlns:a16="http://schemas.microsoft.com/office/drawing/2014/main" id="{17963FF0-5664-0B4C-979F-398CCF6EA345}"/>
              </a:ext>
            </a:extLst>
          </p:cNvPr>
          <p:cNvSpPr/>
          <p:nvPr/>
        </p:nvSpPr>
        <p:spPr>
          <a:xfrm>
            <a:off x="2030034" y="5358201"/>
            <a:ext cx="1253042" cy="880533"/>
          </a:xfrm>
          <a:prstGeom prst="wedgeRoundRectCallout">
            <a:avLst>
              <a:gd name="adj1" fmla="val 47411"/>
              <a:gd name="adj2" fmla="val 60577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>
                <a:latin typeface="BIZ UDPGothic" panose="020B0400000000000000" pitchFamily="34" charset="-128"/>
                <a:ea typeface="BIZ UDPGothic" panose="020B0400000000000000" pitchFamily="34" charset="-128"/>
              </a:rPr>
              <a:t>休みが</a:t>
            </a:r>
            <a:endParaRPr kumimoji="1" lang="en-US" altLang="ja-JP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r>
              <a:rPr kumimoji="1" lang="ja-JP" altLang="en-US">
                <a:latin typeface="BIZ UDPGothic" panose="020B0400000000000000" pitchFamily="34" charset="-128"/>
                <a:ea typeface="BIZ UDPGothic" panose="020B0400000000000000" pitchFamily="34" charset="-128"/>
              </a:rPr>
              <a:t>取れない</a:t>
            </a:r>
          </a:p>
        </p:txBody>
      </p:sp>
      <p:sp>
        <p:nvSpPr>
          <p:cNvPr id="22" name="角丸四角形吹き出し 21">
            <a:extLst>
              <a:ext uri="{FF2B5EF4-FFF2-40B4-BE49-F238E27FC236}">
                <a16:creationId xmlns:a16="http://schemas.microsoft.com/office/drawing/2014/main" id="{B88420CF-3B9D-6C40-B8D5-3C3E1CF9ED66}"/>
              </a:ext>
            </a:extLst>
          </p:cNvPr>
          <p:cNvSpPr/>
          <p:nvPr/>
        </p:nvSpPr>
        <p:spPr>
          <a:xfrm>
            <a:off x="3472041" y="5358200"/>
            <a:ext cx="1346200" cy="880533"/>
          </a:xfrm>
          <a:prstGeom prst="wedgeRoundRectCallout">
            <a:avLst>
              <a:gd name="adj1" fmla="val -45713"/>
              <a:gd name="adj2" fmla="val 58653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>
                <a:latin typeface="BIZ UDPGothic" panose="020B0400000000000000" pitchFamily="34" charset="-128"/>
                <a:ea typeface="BIZ UDPGothic" panose="020B0400000000000000" pitchFamily="34" charset="-128"/>
              </a:rPr>
              <a:t>職場で</a:t>
            </a:r>
          </a:p>
          <a:p>
            <a:pPr algn="ctr"/>
            <a:r>
              <a:rPr kumimoji="1" lang="ja-JP" altLang="en-US">
                <a:latin typeface="BIZ UDPGothic" panose="020B0400000000000000" pitchFamily="34" charset="-128"/>
                <a:ea typeface="BIZ UDPGothic" panose="020B0400000000000000" pitchFamily="34" charset="-128"/>
              </a:rPr>
              <a:t>無視される</a:t>
            </a:r>
          </a:p>
        </p:txBody>
      </p:sp>
      <p:sp>
        <p:nvSpPr>
          <p:cNvPr id="23" name="角丸四角形吹き出し 22">
            <a:extLst>
              <a:ext uri="{FF2B5EF4-FFF2-40B4-BE49-F238E27FC236}">
                <a16:creationId xmlns:a16="http://schemas.microsoft.com/office/drawing/2014/main" id="{4142DC99-745B-BD48-B638-8727388BF8D2}"/>
              </a:ext>
            </a:extLst>
          </p:cNvPr>
          <p:cNvSpPr/>
          <p:nvPr/>
        </p:nvSpPr>
        <p:spPr>
          <a:xfrm>
            <a:off x="5002129" y="5362702"/>
            <a:ext cx="1577580" cy="880533"/>
          </a:xfrm>
          <a:prstGeom prst="wedgeRoundRectCallout">
            <a:avLst>
              <a:gd name="adj1" fmla="val -45579"/>
              <a:gd name="adj2" fmla="val 59615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退職するよう</a:t>
            </a:r>
          </a:p>
          <a:p>
            <a:pPr algn="ctr"/>
            <a:r>
              <a:rPr kumimoji="1" lang="ja-JP" altLang="en-US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言われた</a:t>
            </a:r>
          </a:p>
        </p:txBody>
      </p:sp>
      <p:sp>
        <p:nvSpPr>
          <p:cNvPr id="24" name="角丸四角形吹き出し 23">
            <a:extLst>
              <a:ext uri="{FF2B5EF4-FFF2-40B4-BE49-F238E27FC236}">
                <a16:creationId xmlns:a16="http://schemas.microsoft.com/office/drawing/2014/main" id="{D23DF9BF-65F7-3742-A245-194B319B6DEF}"/>
              </a:ext>
            </a:extLst>
          </p:cNvPr>
          <p:cNvSpPr/>
          <p:nvPr/>
        </p:nvSpPr>
        <p:spPr>
          <a:xfrm>
            <a:off x="251295" y="7457965"/>
            <a:ext cx="2263514" cy="880533"/>
          </a:xfrm>
          <a:prstGeom prst="wedgeRoundRectCallout">
            <a:avLst>
              <a:gd name="adj1" fmla="val 52583"/>
              <a:gd name="adj2" fmla="val -58654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>
                <a:latin typeface="BIZ UDPGothic" panose="020B0400000000000000" pitchFamily="34" charset="-128"/>
                <a:ea typeface="BIZ UDPGothic" panose="020B0400000000000000" pitchFamily="34" charset="-128"/>
              </a:rPr>
              <a:t>一方的に労働条件の変更を求められた</a:t>
            </a:r>
          </a:p>
        </p:txBody>
      </p:sp>
      <p:sp>
        <p:nvSpPr>
          <p:cNvPr id="25" name="角丸四角形吹き出し 24">
            <a:extLst>
              <a:ext uri="{FF2B5EF4-FFF2-40B4-BE49-F238E27FC236}">
                <a16:creationId xmlns:a16="http://schemas.microsoft.com/office/drawing/2014/main" id="{365B7A14-F5E2-3B4E-9B32-5C8D9C9FB059}"/>
              </a:ext>
            </a:extLst>
          </p:cNvPr>
          <p:cNvSpPr/>
          <p:nvPr/>
        </p:nvSpPr>
        <p:spPr>
          <a:xfrm>
            <a:off x="2618578" y="7457965"/>
            <a:ext cx="1949426" cy="880533"/>
          </a:xfrm>
          <a:prstGeom prst="wedgeRoundRectCallout">
            <a:avLst>
              <a:gd name="adj1" fmla="val -15649"/>
              <a:gd name="adj2" fmla="val -66106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>
                <a:latin typeface="BIZ UDPGothic" panose="020B0400000000000000" pitchFamily="34" charset="-128"/>
                <a:ea typeface="BIZ UDPGothic" panose="020B0400000000000000" pitchFamily="34" charset="-128"/>
              </a:rPr>
              <a:t>辞めたいが辞めさせてもらえない</a:t>
            </a:r>
          </a:p>
        </p:txBody>
      </p:sp>
      <p:sp>
        <p:nvSpPr>
          <p:cNvPr id="26" name="角丸四角形吹き出し 25">
            <a:extLst>
              <a:ext uri="{FF2B5EF4-FFF2-40B4-BE49-F238E27FC236}">
                <a16:creationId xmlns:a16="http://schemas.microsoft.com/office/drawing/2014/main" id="{C90FA1E7-D875-EA45-A597-C71A50301470}"/>
              </a:ext>
            </a:extLst>
          </p:cNvPr>
          <p:cNvSpPr/>
          <p:nvPr/>
        </p:nvSpPr>
        <p:spPr>
          <a:xfrm>
            <a:off x="4671774" y="7457965"/>
            <a:ext cx="1915071" cy="880533"/>
          </a:xfrm>
          <a:prstGeom prst="wedgeRoundRectCallout">
            <a:avLst>
              <a:gd name="adj1" fmla="val -41925"/>
              <a:gd name="adj2" fmla="val -62500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社会保険加入の要件を知りたい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C3C0509-123B-4A46-BE86-BF6D8A10F5BC}"/>
              </a:ext>
            </a:extLst>
          </p:cNvPr>
          <p:cNvSpPr txBox="1"/>
          <p:nvPr/>
        </p:nvSpPr>
        <p:spPr>
          <a:xfrm>
            <a:off x="391203" y="6273331"/>
            <a:ext cx="61956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32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ひとりで悩まず、</a:t>
            </a:r>
            <a:endParaRPr kumimoji="1" lang="en-US" altLang="ja-JP" sz="3200" b="1" dirty="0"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lvl="0" algn="ctr"/>
            <a:r>
              <a:rPr kumimoji="1" lang="ja-JP" altLang="en-US" sz="3200" b="1" dirty="0">
                <a:latin typeface="BIZ UDPGothic" panose="020B0400000000000000" pitchFamily="34" charset="-128"/>
                <a:ea typeface="BIZ UDPGothic" panose="020B0400000000000000" pitchFamily="34" charset="-128"/>
              </a:rPr>
              <a:t>お気軽にご相談ください！！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34C49AF-0529-0B4E-8F5D-891658145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1" y="9249416"/>
            <a:ext cx="613582" cy="61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>
            <a:extLst>
              <a:ext uri="{FF2B5EF4-FFF2-40B4-BE49-F238E27FC236}">
                <a16:creationId xmlns:a16="http://schemas.microsoft.com/office/drawing/2014/main" id="{60A40445-E5EC-F74B-9EC9-367335825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7" y="9249416"/>
            <a:ext cx="613582" cy="61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59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301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UDPGothic</vt:lpstr>
      <vt:lpstr>BIZ UDPMincho Medium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4</cp:revision>
  <cp:lastPrinted>2021-10-26T01:07:55Z</cp:lastPrinted>
  <dcterms:modified xsi:type="dcterms:W3CDTF">2021-10-26T01:09:20Z</dcterms:modified>
</cp:coreProperties>
</file>